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1" r:id="rId5"/>
    <p:sldId id="296" r:id="rId6"/>
    <p:sldId id="306" r:id="rId7"/>
    <p:sldId id="297" r:id="rId8"/>
    <p:sldId id="300" r:id="rId9"/>
    <p:sldId id="299" r:id="rId10"/>
    <p:sldId id="298" r:id="rId11"/>
    <p:sldId id="303" r:id="rId12"/>
    <p:sldId id="302" r:id="rId13"/>
    <p:sldId id="304" r:id="rId14"/>
    <p:sldId id="305" r:id="rId15"/>
    <p:sldId id="307" r:id="rId16"/>
    <p:sldId id="308" r:id="rId17"/>
    <p:sldId id="309" r:id="rId18"/>
    <p:sldId id="310" r:id="rId19"/>
  </p:sldIdLst>
  <p:sldSz cx="13439775" cy="7559675"/>
  <p:notesSz cx="9875838" cy="6742113"/>
  <p:defaultTextStyle>
    <a:defPPr>
      <a:defRPr lang="ko-KR"/>
    </a:defPPr>
    <a:lvl1pPr marL="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1pPr>
    <a:lvl2pPr marL="51275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2pPr>
    <a:lvl3pPr marL="102550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3pPr>
    <a:lvl4pPr marL="15382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4pPr>
    <a:lvl5pPr marL="205099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5pPr>
    <a:lvl6pPr marL="25637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6pPr>
    <a:lvl7pPr marL="307649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7pPr>
    <a:lvl8pPr marL="35892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8pPr>
    <a:lvl9pPr marL="4101998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DC9"/>
    <a:srgbClr val="FFFFFF"/>
    <a:srgbClr val="FAF7F2"/>
    <a:srgbClr val="000000"/>
    <a:srgbClr val="0F3654"/>
    <a:srgbClr val="99CCFF"/>
    <a:srgbClr val="396BC5"/>
    <a:srgbClr val="F38441"/>
    <a:srgbClr val="468DC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706" autoAdjust="0"/>
  </p:normalViewPr>
  <p:slideViewPr>
    <p:cSldViewPr snapToGrid="0">
      <p:cViewPr varScale="1">
        <p:scale>
          <a:sx n="75" d="100"/>
          <a:sy n="75" d="100"/>
        </p:scale>
        <p:origin x="1602" y="72"/>
      </p:cViewPr>
      <p:guideLst>
        <p:guide orient="horz" pos="2381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146" y="1500"/>
      </p:cViewPr>
      <p:guideLst>
        <p:guide orient="horz" pos="2124"/>
        <p:guide pos="31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4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r">
              <a:defRPr sz="1200"/>
            </a:lvl1pPr>
          </a:lstStyle>
          <a:p>
            <a:fld id="{5E6ECE1B-7726-44AB-B68E-C11CE166C321}" type="datetimeFigureOut">
              <a:rPr lang="ko-KR" altLang="en-US" smtClean="0"/>
              <a:pPr/>
              <a:t>2022-06-01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4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r">
              <a:defRPr sz="1200"/>
            </a:lvl1pPr>
          </a:lstStyle>
          <a:p>
            <a:fld id="{ED3ECAE5-0202-457F-B7B5-C12BC9B75F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64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024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2022-06-01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04825"/>
            <a:ext cx="4497388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55" tIns="45427" rIns="90855" bIns="454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585" y="3202504"/>
            <a:ext cx="7900670" cy="3033951"/>
          </a:xfrm>
          <a:prstGeom prst="rect">
            <a:avLst/>
          </a:prstGeom>
        </p:spPr>
        <p:txBody>
          <a:bodyPr vert="horz" lIns="90855" tIns="45427" rIns="90855" bIns="4542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024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17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1pPr>
    <a:lvl2pPr marL="51275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2pPr>
    <a:lvl3pPr marL="102550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3pPr>
    <a:lvl4pPr marL="15382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4pPr>
    <a:lvl5pPr marL="205099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5pPr>
    <a:lvl6pPr marL="25637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6pPr>
    <a:lvl7pPr marL="307649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7pPr>
    <a:lvl8pPr marL="35892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8pPr>
    <a:lvl9pPr marL="4101998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13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비트맵</a:t>
            </a:r>
            <a:r>
              <a:rPr lang="en-US" altLang="ko-KR" dirty="0"/>
              <a:t> </a:t>
            </a:r>
            <a:r>
              <a:rPr lang="ko-KR" altLang="en-US" dirty="0"/>
              <a:t>함수의 경우 문자열만 입력 가능하여 숫자형의 경우 문자형으로 </a:t>
            </a:r>
            <a:endParaRPr lang="en-US" altLang="ko-KR" dirty="0"/>
          </a:p>
          <a:p>
            <a:r>
              <a:rPr lang="ko-KR" altLang="en-US" dirty="0"/>
              <a:t>변환하는 과정을 거치었습니다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13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게임의 처음</a:t>
            </a:r>
            <a:r>
              <a:rPr lang="en-US" altLang="ko-KR" dirty="0"/>
              <a:t>, 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끝을 설계하기 위해서는 각 상태에 따른 수치를 지정하고 이벤트가 발생하면 다음 수치로 넘어가도록 코드를 구성합니다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이벤트는 지금 현재 상태와 키보드 입력</a:t>
            </a:r>
            <a:r>
              <a:rPr lang="en-US" altLang="ko-KR" dirty="0"/>
              <a:t>, </a:t>
            </a:r>
            <a:r>
              <a:rPr lang="ko-KR" altLang="en-US" dirty="0"/>
              <a:t>블록의 부숨 유무를 조합하여 발생됩니다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518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시행착오 입니다</a:t>
            </a:r>
            <a:r>
              <a:rPr lang="en-US" altLang="ko-KR" dirty="0"/>
              <a:t>. </a:t>
            </a:r>
            <a:r>
              <a:rPr lang="ko-KR" altLang="en-US" dirty="0"/>
              <a:t>이 부분에서는 </a:t>
            </a:r>
            <a:r>
              <a:rPr lang="en-US" altLang="ko-KR" dirty="0"/>
              <a:t>Bar </a:t>
            </a:r>
            <a:r>
              <a:rPr lang="ko-KR" altLang="en-US" dirty="0"/>
              <a:t>영역의  실패 과정을 담고 있습니다</a:t>
            </a:r>
            <a:r>
              <a:rPr lang="en-US" altLang="ko-KR" dirty="0"/>
              <a:t>. Bar</a:t>
            </a:r>
            <a:r>
              <a:rPr lang="ko-KR" altLang="en-US" dirty="0"/>
              <a:t>에 대한 영역을 지정하기 위해 먼저 직선의 방정식을 이용하였으나 공이 제자리에서 진동만 하여 실패하였습니다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두번째는 범위 지정과 직선의 방정식을 같이 이용하였으나 이 또한 원하는 결과를 얻지 못하였고 이런 시행착오를 거쳐 결국 앞에서 설명한 원을 이용한 영역 설정으로 구현하게 되었습니다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039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문제점 입니다</a:t>
            </a:r>
            <a:r>
              <a:rPr lang="en-US" altLang="ko-KR" dirty="0"/>
              <a:t>. </a:t>
            </a:r>
            <a:r>
              <a:rPr lang="ko-KR" altLang="en-US" dirty="0"/>
              <a:t>게임을 실행하였을 때 발생한 버그들에 대한 설명이 있었습니다</a:t>
            </a:r>
            <a:r>
              <a:rPr lang="en-US" altLang="ko-KR" dirty="0"/>
              <a:t>. </a:t>
            </a:r>
            <a:r>
              <a:rPr lang="ko-KR" altLang="en-US" dirty="0"/>
              <a:t>먼저 영역 중첩문제 입니다</a:t>
            </a:r>
            <a:r>
              <a:rPr lang="en-US" altLang="ko-KR" dirty="0"/>
              <a:t>. </a:t>
            </a:r>
            <a:r>
              <a:rPr lang="ko-KR" altLang="en-US" dirty="0"/>
              <a:t>현재 코드의 경우 작은 공과 </a:t>
            </a:r>
            <a:r>
              <a:rPr lang="en-US" altLang="ko-KR" dirty="0"/>
              <a:t>bar</a:t>
            </a:r>
            <a:r>
              <a:rPr lang="ko-KR" altLang="en-US" dirty="0"/>
              <a:t>의 충돌영역을 </a:t>
            </a:r>
            <a:r>
              <a:rPr lang="en-US" altLang="ko-KR" dirty="0"/>
              <a:t>bar</a:t>
            </a:r>
            <a:r>
              <a:rPr lang="ko-KR" altLang="en-US" dirty="0"/>
              <a:t>의 한 면에만 적용도어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그 결과 다른 면에 공이 </a:t>
            </a:r>
            <a:r>
              <a:rPr lang="ko-KR" altLang="en-US" dirty="0" err="1"/>
              <a:t>부딛힐</a:t>
            </a:r>
            <a:r>
              <a:rPr lang="ko-KR" altLang="en-US" dirty="0"/>
              <a:t> 경우 공이 부자연스럽게 움직이는 모습이 </a:t>
            </a:r>
            <a:r>
              <a:rPr lang="ko-KR" altLang="en-US" dirty="0" err="1"/>
              <a:t>발견되었습다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두번째는 블록과 공의 부자연스러운 충돌입니다 </a:t>
            </a:r>
            <a:r>
              <a:rPr lang="en-US" altLang="ko-KR" dirty="0"/>
              <a:t>.</a:t>
            </a:r>
            <a:r>
              <a:rPr lang="ko-KR" altLang="en-US" dirty="0"/>
              <a:t> 블록이 공에 </a:t>
            </a:r>
            <a:r>
              <a:rPr lang="ko-KR" altLang="en-US" dirty="0" err="1"/>
              <a:t>부딛히는</a:t>
            </a:r>
            <a:r>
              <a:rPr lang="ko-KR" altLang="en-US" dirty="0"/>
              <a:t> 영역은 직선적으로 이루어져 있습니다</a:t>
            </a:r>
            <a:r>
              <a:rPr lang="en-US" altLang="ko-KR" dirty="0"/>
              <a:t>. </a:t>
            </a:r>
            <a:r>
              <a:rPr lang="ko-KR" altLang="en-US" dirty="0"/>
              <a:t>그래서 블록의 꼭짓점에 공이 </a:t>
            </a:r>
            <a:r>
              <a:rPr lang="ko-KR" altLang="en-US" dirty="0" err="1"/>
              <a:t>부딛힐</a:t>
            </a:r>
            <a:r>
              <a:rPr lang="ko-KR" altLang="en-US" dirty="0"/>
              <a:t> 시 부자연스러운 반사가 </a:t>
            </a:r>
            <a:r>
              <a:rPr lang="ko-KR" altLang="en-US" dirty="0" err="1"/>
              <a:t>발생하게됩니다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문제들을 보완하여 게임을 만들 지 못한 것은 아쉽지만 이를 저장하여 추후 비슷한 프로젝트를 진행할 때 참고 자료로 사용할 예정입니다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094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프로젝트를 진행하며 느낀 점 입니다</a:t>
            </a:r>
            <a:r>
              <a:rPr lang="en-US" altLang="ko-KR" dirty="0"/>
              <a:t>. </a:t>
            </a:r>
            <a:r>
              <a:rPr lang="en-US" altLang="ko-KR" dirty="0" err="1"/>
              <a:t>GlUT</a:t>
            </a:r>
            <a:r>
              <a:rPr lang="ko-KR" altLang="en-US" dirty="0"/>
              <a:t>를 이용한 프로젝트는 처음이라 힘들지만 게임을 만들며 아래와 같이 변화하며 점점 나아지고 있는 모습에 재미를 느꼈고 자신감을 가질 수 있었습니다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77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지금까지 저의 영상을 시청해 주셔서 감사합니다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48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46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 </a:t>
            </a:r>
            <a:r>
              <a:rPr lang="ko-KR" altLang="en-US" dirty="0"/>
              <a:t>를 누를 시 게임이 시작됩니다</a:t>
            </a:r>
            <a:r>
              <a:rPr lang="en-US" altLang="ko-KR" dirty="0"/>
              <a:t>. Bar</a:t>
            </a:r>
            <a:r>
              <a:rPr lang="ko-KR" altLang="en-US" dirty="0"/>
              <a:t>를 움직여 공이 경계면에 부딪치는 것을 막을 수 있습니다</a:t>
            </a:r>
            <a:r>
              <a:rPr lang="en-US" altLang="ko-KR" dirty="0"/>
              <a:t>. </a:t>
            </a:r>
            <a:r>
              <a:rPr lang="ko-KR" altLang="en-US" dirty="0"/>
              <a:t>공이 블록을 부딪치면 </a:t>
            </a:r>
            <a:r>
              <a:rPr lang="en-US" altLang="ko-KR" dirty="0"/>
              <a:t>+1</a:t>
            </a:r>
            <a:r>
              <a:rPr lang="ko-KR" altLang="en-US" dirty="0"/>
              <a:t>점 외부경계에 </a:t>
            </a:r>
            <a:r>
              <a:rPr lang="ko-KR" altLang="en-US" dirty="0" err="1"/>
              <a:t>부딛치면</a:t>
            </a:r>
            <a:r>
              <a:rPr lang="ko-KR" altLang="en-US" dirty="0"/>
              <a:t> </a:t>
            </a:r>
            <a:r>
              <a:rPr lang="en-US" altLang="ko-KR" dirty="0"/>
              <a:t>-5</a:t>
            </a:r>
            <a:r>
              <a:rPr lang="ko-KR" altLang="en-US" dirty="0"/>
              <a:t>점이 점수에 적용됩니다</a:t>
            </a:r>
            <a:r>
              <a:rPr lang="en-US" altLang="ko-KR" dirty="0"/>
              <a:t>. </a:t>
            </a:r>
            <a:r>
              <a:rPr lang="ko-KR" altLang="en-US" dirty="0"/>
              <a:t>계산된 점수는 오른쪽 위에 비트맵 함수를 </a:t>
            </a:r>
            <a:endParaRPr lang="en-US" altLang="ko-KR" dirty="0"/>
          </a:p>
          <a:p>
            <a:r>
              <a:rPr lang="ko-KR" altLang="en-US" dirty="0"/>
              <a:t>통해 출력이 됩니다</a:t>
            </a:r>
            <a:r>
              <a:rPr lang="en-US" altLang="ko-KR" dirty="0"/>
              <a:t>. </a:t>
            </a:r>
            <a:r>
              <a:rPr lang="ko-KR" altLang="en-US" dirty="0"/>
              <a:t>중심의 </a:t>
            </a:r>
            <a:r>
              <a:rPr lang="en-US" altLang="ko-KR" dirty="0"/>
              <a:t>RED </a:t>
            </a:r>
            <a:r>
              <a:rPr lang="ko-KR" altLang="en-US" dirty="0"/>
              <a:t>블록을 부술 시 게임이 종료됩니다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종료 상태에서 </a:t>
            </a:r>
            <a:r>
              <a:rPr lang="en-US" altLang="ko-KR" dirty="0"/>
              <a:t>D</a:t>
            </a:r>
            <a:r>
              <a:rPr lang="ko-KR" altLang="en-US" dirty="0"/>
              <a:t>를 누를 시 시작 상태도 되돌아옵니다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1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구현해야할</a:t>
            </a:r>
            <a:r>
              <a:rPr lang="ko-KR" altLang="en-US" dirty="0"/>
              <a:t> 내용입니다</a:t>
            </a:r>
            <a:r>
              <a:rPr lang="en-US" altLang="ko-KR" dirty="0"/>
              <a:t>. </a:t>
            </a:r>
            <a:r>
              <a:rPr lang="ko-KR" altLang="en-US" dirty="0"/>
              <a:t>앞에 게임을 만들기 위해서는 </a:t>
            </a:r>
            <a:r>
              <a:rPr lang="en-US" altLang="ko-KR" dirty="0"/>
              <a:t>7</a:t>
            </a:r>
            <a:r>
              <a:rPr lang="ko-KR" altLang="en-US" dirty="0"/>
              <a:t>가지의 구현 과정이 필요합니다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가지의 구현은 크게 영역 설정</a:t>
            </a:r>
            <a:r>
              <a:rPr lang="en-US" altLang="ko-KR" dirty="0"/>
              <a:t>, </a:t>
            </a:r>
            <a:r>
              <a:rPr lang="ko-KR" altLang="en-US" dirty="0" err="1"/>
              <a:t>반사식</a:t>
            </a:r>
            <a:r>
              <a:rPr lang="ko-KR" altLang="en-US" dirty="0"/>
              <a:t> 구현</a:t>
            </a:r>
            <a:r>
              <a:rPr lang="en-US" altLang="ko-KR" dirty="0"/>
              <a:t>, </a:t>
            </a:r>
            <a:r>
              <a:rPr lang="ko-KR" altLang="en-US" dirty="0"/>
              <a:t>현재 상태 설정으로 구성됩니다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615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입력된 속도 벡터에 대해 반사 속도 벡터를 구하기 위해서는 내적에 대한 이해가 필요하다</a:t>
            </a:r>
            <a:r>
              <a:rPr lang="en-US" altLang="ko-KR" dirty="0"/>
              <a:t>. </a:t>
            </a:r>
            <a:r>
              <a:rPr lang="ko-KR" altLang="en-US" dirty="0"/>
              <a:t>단위 법선 벡터와 입력 속도의 내적 값을 단위 법선 벡터에 곱한 후 입력 속도 벡터에 두 번 더하면 반사 속도 벡터를 구할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3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구현하기 위해서는 작은 공이 큰 원 안을 자유로이 움직이나 큰 원 밖을 넘어가면 </a:t>
            </a:r>
            <a:r>
              <a:rPr lang="ko-KR" altLang="en-US" dirty="0" err="1"/>
              <a:t>팅겨져</a:t>
            </a:r>
            <a:r>
              <a:rPr lang="ko-KR" altLang="en-US" dirty="0"/>
              <a:t> 나가는 이벤트가 필요합니다</a:t>
            </a:r>
            <a:r>
              <a:rPr lang="en-US" altLang="ko-KR" dirty="0"/>
              <a:t>. </a:t>
            </a:r>
            <a:r>
              <a:rPr lang="ko-KR" altLang="en-US" dirty="0"/>
              <a:t>이를 위해서 큰 원의 내부와 외부 영역 지정이 필요합니다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큰원의</a:t>
            </a:r>
            <a:r>
              <a:rPr lang="ko-KR" altLang="en-US" dirty="0"/>
              <a:t> 중심 점과 작은 원의 중심 점이 </a:t>
            </a:r>
            <a:r>
              <a:rPr lang="en-US" altLang="ko-KR" dirty="0"/>
              <a:t>R-r </a:t>
            </a:r>
            <a:r>
              <a:rPr lang="ko-KR" altLang="en-US" dirty="0"/>
              <a:t>보다 작으면 원 내부에 위치해 있으나 </a:t>
            </a:r>
            <a:r>
              <a:rPr lang="en-US" altLang="ko-KR" dirty="0"/>
              <a:t>R-r </a:t>
            </a:r>
            <a:r>
              <a:rPr lang="ko-KR" altLang="en-US" dirty="0"/>
              <a:t>보다 큰 경우 외부에 위치에 있음으로 정의합니다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96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키보드로 </a:t>
            </a:r>
            <a:r>
              <a:rPr lang="en-US" altLang="ko-KR" dirty="0"/>
              <a:t>theta</a:t>
            </a:r>
            <a:r>
              <a:rPr lang="ko-KR" altLang="en-US" dirty="0"/>
              <a:t>를 입력 받음을 전제로 합니다</a:t>
            </a:r>
            <a:r>
              <a:rPr lang="en-US" altLang="ko-KR" dirty="0"/>
              <a:t>. Bar</a:t>
            </a:r>
            <a:r>
              <a:rPr lang="ko-KR" altLang="en-US" dirty="0"/>
              <a:t>가 회전축에 대해 </a:t>
            </a:r>
            <a:r>
              <a:rPr lang="en-US" altLang="ko-KR" dirty="0"/>
              <a:t>theta</a:t>
            </a:r>
            <a:r>
              <a:rPr lang="ko-KR" altLang="en-US" dirty="0"/>
              <a:t>만큼 이동하였을 때 네 모서리 좌표를 보정하고 그를 바탕으로 새로 </a:t>
            </a:r>
            <a:r>
              <a:rPr lang="en-US" altLang="ko-KR" dirty="0"/>
              <a:t>Bar</a:t>
            </a:r>
            <a:r>
              <a:rPr lang="ko-KR" altLang="en-US" dirty="0"/>
              <a:t>을 그립니다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과정이 즉각적으로 이루어 질 시 중심 축에 대한 </a:t>
            </a:r>
            <a:r>
              <a:rPr lang="en-US" altLang="ko-KR" dirty="0"/>
              <a:t>Bar</a:t>
            </a:r>
            <a:r>
              <a:rPr lang="ko-KR" altLang="en-US" dirty="0"/>
              <a:t>의 회전을 구현할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310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그림은 작은 공이 </a:t>
            </a:r>
            <a:r>
              <a:rPr lang="en-US" altLang="ko-KR" dirty="0"/>
              <a:t>bar</a:t>
            </a:r>
            <a:r>
              <a:rPr lang="ko-KR" altLang="en-US" dirty="0"/>
              <a:t>에 </a:t>
            </a:r>
            <a:r>
              <a:rPr lang="ko-KR" altLang="en-US" dirty="0" err="1"/>
              <a:t>부딛침</a:t>
            </a:r>
            <a:r>
              <a:rPr lang="ko-KR" altLang="en-US" dirty="0"/>
              <a:t> 판정을 받는 영역을 지정하는 식입니다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공과 </a:t>
            </a:r>
            <a:r>
              <a:rPr lang="ko-KR" altLang="en-US" dirty="0" err="1"/>
              <a:t>부딛히는</a:t>
            </a:r>
            <a:r>
              <a:rPr lang="ko-KR" altLang="en-US" dirty="0"/>
              <a:t> 한 면을 기준으로 좌표를 구하고 면의 좌표와 공의 좌표 사이의 거리가 </a:t>
            </a:r>
            <a:r>
              <a:rPr lang="en-US" altLang="ko-KR" dirty="0"/>
              <a:t>r</a:t>
            </a:r>
            <a:r>
              <a:rPr lang="ko-KR" altLang="en-US" dirty="0"/>
              <a:t>보다 작으면 </a:t>
            </a:r>
            <a:r>
              <a:rPr lang="ko-KR" altLang="en-US" dirty="0" err="1"/>
              <a:t>부딛침</a:t>
            </a:r>
            <a:r>
              <a:rPr lang="ko-KR" altLang="en-US" dirty="0"/>
              <a:t> 판정을 받도록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 코드와 반사 식 코드가 같이 사용되어 </a:t>
            </a:r>
            <a:r>
              <a:rPr lang="ko-KR" altLang="en-US" dirty="0" err="1"/>
              <a:t>부딛침</a:t>
            </a:r>
            <a:r>
              <a:rPr lang="ko-KR" altLang="en-US" dirty="0"/>
              <a:t> 판정을 받았을 때 반사 식 코드가 작동하는 형태로 되어있습니다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1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블록의 경우 이전의 원 혹은 </a:t>
            </a:r>
            <a:r>
              <a:rPr lang="en-US" altLang="ko-KR" dirty="0"/>
              <a:t>Bar</a:t>
            </a:r>
            <a:r>
              <a:rPr lang="ko-KR" altLang="en-US" dirty="0"/>
              <a:t>에서 발생했던 반사식과 다르게 </a:t>
            </a:r>
            <a:r>
              <a:rPr lang="ko-KR" altLang="en-US" dirty="0" err="1"/>
              <a:t>구성되어있습니다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면이 공에 의해 </a:t>
            </a:r>
            <a:r>
              <a:rPr lang="ko-KR" altLang="en-US" dirty="0" err="1"/>
              <a:t>부딛힐</a:t>
            </a:r>
            <a:r>
              <a:rPr lang="ko-KR" altLang="en-US" dirty="0"/>
              <a:t> 수 있는데 좌</a:t>
            </a:r>
            <a:r>
              <a:rPr lang="en-US" altLang="ko-KR" dirty="0"/>
              <a:t>, </a:t>
            </a:r>
            <a:r>
              <a:rPr lang="ko-KR" altLang="en-US" dirty="0"/>
              <a:t>우면에서 공을 </a:t>
            </a:r>
            <a:r>
              <a:rPr lang="ko-KR" altLang="en-US" dirty="0" err="1"/>
              <a:t>부딛힐</a:t>
            </a:r>
            <a:r>
              <a:rPr lang="ko-KR" altLang="en-US" dirty="0"/>
              <a:t> 시 속도 </a:t>
            </a:r>
            <a:r>
              <a:rPr lang="en-US" altLang="ko-KR" dirty="0"/>
              <a:t>x</a:t>
            </a:r>
            <a:r>
              <a:rPr lang="ko-KR" altLang="en-US" dirty="0"/>
              <a:t>가 반전되고 상</a:t>
            </a:r>
            <a:r>
              <a:rPr lang="en-US" altLang="ko-KR" dirty="0"/>
              <a:t>, </a:t>
            </a:r>
            <a:r>
              <a:rPr lang="ko-KR" altLang="en-US" dirty="0"/>
              <a:t>하에서 </a:t>
            </a:r>
            <a:r>
              <a:rPr lang="ko-KR" altLang="en-US" dirty="0" err="1"/>
              <a:t>부딛힐</a:t>
            </a:r>
            <a:r>
              <a:rPr lang="ko-KR" altLang="en-US" dirty="0"/>
              <a:t> 시 속도 </a:t>
            </a:r>
            <a:r>
              <a:rPr lang="en-US" altLang="ko-KR" dirty="0"/>
              <a:t>y</a:t>
            </a:r>
            <a:r>
              <a:rPr lang="ko-KR" altLang="en-US" dirty="0"/>
              <a:t>가 반전된다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5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632" y="473"/>
            <a:ext cx="13439143" cy="7558730"/>
            <a:chOff x="632" y="473"/>
            <a:chExt cx="13439143" cy="7558730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047"/>
            <a:stretch/>
          </p:blipFill>
          <p:spPr>
            <a:xfrm>
              <a:off x="632" y="473"/>
              <a:ext cx="4631024" cy="755873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996" y="473"/>
              <a:ext cx="10077779" cy="755873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7108252"/>
            <a:ext cx="13438096" cy="451424"/>
          </a:xfrm>
          <a:prstGeom prst="rect">
            <a:avLst/>
          </a:prstGeom>
        </p:spPr>
      </p:pic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293310" y="3652823"/>
            <a:ext cx="7784305" cy="559062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59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9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9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9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9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1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79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0" name="제목 1"/>
          <p:cNvSpPr>
            <a:spLocks noGrp="1"/>
          </p:cNvSpPr>
          <p:nvPr>
            <p:ph type="ctrTitle" hasCustomPrompt="1"/>
          </p:nvPr>
        </p:nvSpPr>
        <p:spPr>
          <a:xfrm>
            <a:off x="293310" y="1714277"/>
            <a:ext cx="7784305" cy="1782474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719971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3779" b="1" kern="1200" cap="none" spc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/>
              <a:t>마스터 제목 </a:t>
            </a:r>
            <a:br>
              <a:rPr lang="en-US" altLang="ko-KR"/>
            </a:br>
            <a:r>
              <a:rPr lang="ko-KR" altLang="en-US"/>
              <a:t>스타일 편집</a:t>
            </a:r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2"/>
          </p:nvPr>
        </p:nvSpPr>
        <p:spPr>
          <a:xfrm>
            <a:off x="6791394" y="6660157"/>
            <a:ext cx="2981743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16E97B6-4AE8-4662-9599-1D74466BDCE5}" type="datetime1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791895" y="6089650"/>
            <a:ext cx="2981744" cy="465138"/>
          </a:xfrm>
        </p:spPr>
        <p:txBody>
          <a:bodyPr anchor="ctr">
            <a:noAutofit/>
          </a:bodyPr>
          <a:lstStyle>
            <a:lvl1pPr marL="0" indent="0" algn="r">
              <a:buNone/>
              <a:defRPr lang="ko-KR" altLang="en-US" sz="15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9986" indent="0">
              <a:buNone/>
              <a:defRPr/>
            </a:lvl2pPr>
            <a:lvl3pPr marL="719971" indent="0">
              <a:buNone/>
              <a:defRPr/>
            </a:lvl3pPr>
            <a:lvl4pPr marL="1079957" indent="0">
              <a:buNone/>
              <a:defRPr/>
            </a:lvl4pPr>
            <a:lvl5pPr marL="1439942" indent="0">
              <a:buNone/>
              <a:defRPr/>
            </a:lvl5pPr>
          </a:lstStyle>
          <a:p>
            <a:pPr lvl="0"/>
            <a:r>
              <a:rPr lang="ko-KR" altLang="en-US"/>
              <a:t>마스터 텍스트</a:t>
            </a: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8" y="179437"/>
            <a:ext cx="2269090" cy="720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855791" y="467469"/>
            <a:ext cx="7060185" cy="1259946"/>
          </a:xfrm>
        </p:spPr>
        <p:txBody>
          <a:bodyPr>
            <a:normAutofit/>
          </a:bodyPr>
          <a:lstStyle>
            <a:lvl1pPr algn="ctr">
              <a:defRPr sz="2835" b="1" cap="none" spc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"/>
            <a:ext cx="5135711" cy="755873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56148" y="2051650"/>
            <a:ext cx="7059828" cy="5256583"/>
          </a:xfrm>
        </p:spPr>
        <p:txBody>
          <a:bodyPr>
            <a:normAutofit/>
          </a:bodyPr>
          <a:lstStyle>
            <a:lvl1pPr>
              <a:defRPr lang="ko-KR" altLang="en-US" sz="24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>
              <a:defRPr lang="ko-KR" altLang="en-US" sz="21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>
              <a:defRPr lang="ko-KR" altLang="en-US" sz="18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>
              <a:defRPr lang="ko-KR" altLang="en-US" sz="15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>
              <a:defRPr lang="ko-KR" altLang="en-US" sz="1350" b="0" kern="1200" cap="none" spc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9" b="25981"/>
          <a:stretch/>
        </p:blipFill>
        <p:spPr>
          <a:xfrm>
            <a:off x="842" y="473"/>
            <a:ext cx="6142270" cy="55948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3738317"/>
            <a:ext cx="13438096" cy="3821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2" t="25405" r="30785" b="58636"/>
          <a:stretch/>
        </p:blipFill>
        <p:spPr>
          <a:xfrm>
            <a:off x="4832629" y="1920674"/>
            <a:ext cx="3774517" cy="1206374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1259946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sz="quarter" idx="10"/>
          </p:nvPr>
        </p:nvSpPr>
        <p:spPr>
          <a:xfrm>
            <a:off x="369171" y="1116018"/>
            <a:ext cx="12505874" cy="6264275"/>
          </a:xfrm>
        </p:spPr>
        <p:txBody>
          <a:bodyPr>
            <a:normAutofit/>
          </a:bodyPr>
          <a:lstStyle>
            <a:lvl1pPr>
              <a:defRPr sz="2100" b="1">
                <a:solidFill>
                  <a:srgbClr val="0F3654"/>
                </a:solidFill>
              </a:defRPr>
            </a:lvl1pPr>
            <a:lvl2pPr>
              <a:defRPr sz="1800" b="1">
                <a:solidFill>
                  <a:srgbClr val="0F3654"/>
                </a:solidFill>
              </a:defRPr>
            </a:lvl2pPr>
            <a:lvl3pPr>
              <a:defRPr sz="1500" b="1">
                <a:solidFill>
                  <a:srgbClr val="0F3654"/>
                </a:solidFill>
              </a:defRPr>
            </a:lvl3pPr>
            <a:lvl4pPr>
              <a:defRPr sz="1350" b="1">
                <a:solidFill>
                  <a:srgbClr val="0F3654"/>
                </a:solidFill>
              </a:defRPr>
            </a:lvl4pPr>
            <a:lvl5pPr>
              <a:defRPr sz="1350" b="1">
                <a:solidFill>
                  <a:srgbClr val="0F3654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1967"/>
            <a:ext cx="13438096" cy="965837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69684" y="107429"/>
            <a:ext cx="10604419" cy="72008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4" b="86356"/>
          <a:stretch/>
        </p:blipFill>
        <p:spPr>
          <a:xfrm>
            <a:off x="11256391" y="478"/>
            <a:ext cx="2182546" cy="1031295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969767" y="7007225"/>
            <a:ext cx="908146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7F17-038C-40F9-AA0A-59A28F5119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71989" y="302738"/>
            <a:ext cx="12095799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1989" y="1763926"/>
            <a:ext cx="12095799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23922" y="7007225"/>
            <a:ext cx="3023201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C98A-7043-4716-8FF2-1EB23C9AA3F0}" type="datetime1">
              <a:rPr lang="ko-KR" altLang="en-US" smtClean="0"/>
              <a:t>2022-06-01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451990" y="7007225"/>
            <a:ext cx="45358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92652" y="7007225"/>
            <a:ext cx="3023201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7F17-038C-40F9-AA0A-59A28F51199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</p:sldLayoutIdLst>
  <p:transition spd="slow">
    <p:push dir="u"/>
  </p:transition>
  <p:hf hdr="0" ftr="0"/>
  <p:txStyles>
    <p:titleStyle>
      <a:lvl1pPr algn="ctr" defTabSz="719971" rtl="0" eaLnBrk="1" latinLnBrk="1" hangingPunct="1"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89" indent="-269989" algn="l" defTabSz="719971" rtl="0" eaLnBrk="1" latinLnBrk="1" hangingPunct="1">
        <a:spcBef>
          <a:spcPct val="20000"/>
        </a:spcBef>
        <a:buFont typeface="Arial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584977" indent="-224991" algn="l" defTabSz="719971" rtl="0" eaLnBrk="1" latinLnBrk="1" hangingPunct="1">
        <a:spcBef>
          <a:spcPct val="20000"/>
        </a:spcBef>
        <a:buFont typeface="Arial" pitchFamily="34" charset="0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899964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259950" indent="-179992" algn="l" defTabSz="719971" rtl="0" eaLnBrk="1" latinLnBrk="1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19935" indent="-179992" algn="l" defTabSz="719971" rtl="0" eaLnBrk="1" latinLnBrk="1" hangingPunct="1">
        <a:spcBef>
          <a:spcPct val="20000"/>
        </a:spcBef>
        <a:buFont typeface="Arial" pitchFamily="34" charset="0"/>
        <a:buChar char="»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20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05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699891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059877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86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71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956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942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927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913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899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884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5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8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37.gif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0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3.gif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42.gif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6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45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gif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gif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5.gif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8.gif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gi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1.gif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8">
            <a:extLst>
              <a:ext uri="{FF2B5EF4-FFF2-40B4-BE49-F238E27FC236}">
                <a16:creationId xmlns:a16="http://schemas.microsoft.com/office/drawing/2014/main" id="{D354FDB5-E10E-4179-AE33-315A71BD888D}"/>
              </a:ext>
            </a:extLst>
          </p:cNvPr>
          <p:cNvSpPr>
            <a:spLocks noGrp="1"/>
          </p:cNvSpPr>
          <p:nvPr/>
        </p:nvSpPr>
        <p:spPr>
          <a:xfrm>
            <a:off x="224155" y="2269338"/>
            <a:ext cx="8807878" cy="2200025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719971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3779" b="1" kern="1200" cap="none" spc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base">
              <a:lnSpc>
                <a:spcPct val="125000"/>
              </a:lnSpc>
            </a:pPr>
            <a:r>
              <a:rPr lang="en-US" altLang="ko-KR" sz="4400" dirty="0">
                <a:solidFill>
                  <a:srgbClr val="002060"/>
                </a:solidFill>
              </a:rPr>
              <a:t>GLUT </a:t>
            </a:r>
            <a:r>
              <a:rPr lang="ko-KR" altLang="en-US" sz="4400" dirty="0">
                <a:solidFill>
                  <a:srgbClr val="002060"/>
                </a:solidFill>
              </a:rPr>
              <a:t>라이브러리를 이용한</a:t>
            </a:r>
            <a:endParaRPr lang="en-US" altLang="ko-KR" sz="4400" dirty="0">
              <a:solidFill>
                <a:srgbClr val="002060"/>
              </a:solidFill>
            </a:endParaRPr>
          </a:p>
          <a:p>
            <a:pPr fontAlgn="base">
              <a:lnSpc>
                <a:spcPct val="125000"/>
              </a:lnSpc>
            </a:pPr>
            <a:r>
              <a:rPr lang="ko-KR" altLang="en-US" sz="4400" dirty="0">
                <a:solidFill>
                  <a:srgbClr val="002060"/>
                </a:solidFill>
              </a:rPr>
              <a:t>돌려 </a:t>
            </a:r>
            <a:r>
              <a:rPr lang="ko-KR" altLang="en-US" sz="4400" dirty="0" err="1">
                <a:solidFill>
                  <a:srgbClr val="002060"/>
                </a:solidFill>
              </a:rPr>
              <a:t>돌려</a:t>
            </a:r>
            <a:r>
              <a:rPr lang="en-US" altLang="ko-KR" sz="4400" dirty="0">
                <a:solidFill>
                  <a:srgbClr val="002060"/>
                </a:solidFill>
              </a:rPr>
              <a:t>, </a:t>
            </a:r>
            <a:r>
              <a:rPr lang="ko-KR" altLang="en-US" sz="4400" dirty="0">
                <a:solidFill>
                  <a:srgbClr val="002060"/>
                </a:solidFill>
              </a:rPr>
              <a:t>블록 깨기</a:t>
            </a:r>
            <a:r>
              <a:rPr lang="en-US" altLang="ko-KR" sz="4400" dirty="0">
                <a:solidFill>
                  <a:srgbClr val="002060"/>
                </a:solidFill>
              </a:rPr>
              <a:t> </a:t>
            </a:r>
            <a:r>
              <a:rPr lang="ko-KR" altLang="en-US" sz="4400" dirty="0">
                <a:solidFill>
                  <a:srgbClr val="002060"/>
                </a:solidFill>
              </a:rPr>
              <a:t>프로젝트 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113378-A775-4DB8-A683-708C2F0F26E6}"/>
              </a:ext>
            </a:extLst>
          </p:cNvPr>
          <p:cNvSpPr/>
          <p:nvPr/>
        </p:nvSpPr>
        <p:spPr>
          <a:xfrm>
            <a:off x="224155" y="1524623"/>
            <a:ext cx="3474029" cy="505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5000"/>
              </a:lnSpc>
            </a:pPr>
            <a:r>
              <a:rPr lang="en-US" altLang="ko-KR" sz="2400" b="1" dirty="0">
                <a:solidFill>
                  <a:schemeClr val="tx2"/>
                </a:solidFill>
              </a:rPr>
              <a:t>2022</a:t>
            </a:r>
            <a:r>
              <a:rPr lang="ko-KR" altLang="en-US" sz="2400" b="1" dirty="0">
                <a:solidFill>
                  <a:schemeClr val="tx2"/>
                </a:solidFill>
              </a:rPr>
              <a:t> 컴퓨터 그래픽스</a:t>
            </a:r>
            <a:r>
              <a:rPr lang="en-US" altLang="ko-KR" sz="2400" b="1" dirty="0">
                <a:solidFill>
                  <a:schemeClr val="tx2"/>
                </a:solidFill>
              </a:rPr>
              <a:t>I </a:t>
            </a:r>
          </a:p>
        </p:txBody>
      </p:sp>
      <p:sp>
        <p:nvSpPr>
          <p:cNvPr id="7" name="부제목 5">
            <a:extLst>
              <a:ext uri="{FF2B5EF4-FFF2-40B4-BE49-F238E27FC236}">
                <a16:creationId xmlns:a16="http://schemas.microsoft.com/office/drawing/2014/main" id="{9EBBD8B1-281B-4F10-8388-DACC8A69BAB7}"/>
              </a:ext>
            </a:extLst>
          </p:cNvPr>
          <p:cNvSpPr txBox="1">
            <a:spLocks/>
          </p:cNvSpPr>
          <p:nvPr/>
        </p:nvSpPr>
        <p:spPr>
          <a:xfrm>
            <a:off x="4514290" y="5187699"/>
            <a:ext cx="8597357" cy="1533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50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5500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3824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099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374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7649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924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998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ko-KR" altLang="en-US" sz="2400" b="1" dirty="0">
                <a:solidFill>
                  <a:srgbClr val="002060"/>
                </a:solidFill>
              </a:rPr>
              <a:t>로봇자동화공학 </a:t>
            </a:r>
            <a:r>
              <a:rPr lang="en-US" altLang="ko-KR" sz="2400" b="1" dirty="0">
                <a:solidFill>
                  <a:srgbClr val="002060"/>
                </a:solidFill>
              </a:rPr>
              <a:t>20182113</a:t>
            </a:r>
            <a:r>
              <a:rPr lang="ko-KR" altLang="en-US" sz="2400" b="1" dirty="0">
                <a:solidFill>
                  <a:srgbClr val="002060"/>
                </a:solidFill>
              </a:rPr>
              <a:t> 오세현</a:t>
            </a:r>
            <a:endParaRPr lang="en-US" altLang="ko-KR" sz="2400" b="1" u="sng" dirty="0">
              <a:solidFill>
                <a:srgbClr val="002060"/>
              </a:solidFill>
            </a:endParaRPr>
          </a:p>
        </p:txBody>
      </p:sp>
      <p:pic>
        <p:nvPicPr>
          <p:cNvPr id="12" name="비디오 11">
            <a:hlinkClick r:id="" action="ppaction://media"/>
            <a:extLst>
              <a:ext uri="{FF2B5EF4-FFF2-40B4-BE49-F238E27FC236}">
                <a16:creationId xmlns:a16="http://schemas.microsoft.com/office/drawing/2014/main" id="{4C4DC83D-656D-42DC-7DE3-E5DD142A1E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8826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6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8190"/>
    </mc:Choice>
    <mc:Fallback xmlns="">
      <p:transition advTm="8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목표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텍스트 화면 출력    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2800" b="1" dirty="0"/>
              <a:t>GLUT Tutorials </a:t>
            </a:r>
            <a:r>
              <a:rPr lang="ko-KR" altLang="en-US" sz="2800" b="1" dirty="0"/>
              <a:t>사이트를 참고하여 비트맵을 통한 텍스트 화면 출력 구현  </a:t>
            </a:r>
            <a:endParaRPr lang="en-US" altLang="ko-KR" sz="2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6213377" y="5292895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8431D0-7455-6155-B951-19BCAA30C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58" y="3260006"/>
            <a:ext cx="5201871" cy="28403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B01A3B-E03A-F00B-5866-DDEC42D24E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887" y="3260006"/>
            <a:ext cx="5754280" cy="28403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94FD3B0-2548-F415-D703-0379B4F6A196}"/>
              </a:ext>
            </a:extLst>
          </p:cNvPr>
          <p:cNvSpPr txBox="1"/>
          <p:nvPr/>
        </p:nvSpPr>
        <p:spPr>
          <a:xfrm>
            <a:off x="0" y="7232136"/>
            <a:ext cx="7445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https://sungcheol-kim.gitbook.io/glut-tutorials/</a:t>
            </a:r>
            <a:r>
              <a:rPr lang="ko-KR" altLang="en-US" sz="1400" dirty="0"/>
              <a:t>chapter13</a:t>
            </a:r>
            <a:endParaRPr lang="ko-KR" altLang="en-US" sz="1600" dirty="0"/>
          </a:p>
        </p:txBody>
      </p:sp>
      <p:pic>
        <p:nvPicPr>
          <p:cNvPr id="15" name="비디오 14">
            <a:hlinkClick r:id="" action="ppaction://media"/>
            <a:extLst>
              <a:ext uri="{FF2B5EF4-FFF2-40B4-BE49-F238E27FC236}">
                <a16:creationId xmlns:a16="http://schemas.microsoft.com/office/drawing/2014/main" id="{63EC598B-19BB-EB50-1458-D08A6FC05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18826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8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3274"/>
    </mc:Choice>
    <mc:Fallback xmlns="">
      <p:transition advTm="13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목표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상태 메시지 구현  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800" b="1" dirty="0"/>
              <a:t>이벤트에 따른 처음화면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게임시작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게임 끝 설계  </a:t>
            </a:r>
            <a:endParaRPr lang="en-US" altLang="ko-KR" sz="2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6213377" y="5292895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37250E9-8D99-99BB-6C92-A5B54627B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47" y="2593955"/>
            <a:ext cx="4352785" cy="438301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03B4EF5-0D13-F398-91AE-2585A0B7E963}"/>
              </a:ext>
            </a:extLst>
          </p:cNvPr>
          <p:cNvSpPr/>
          <p:nvPr/>
        </p:nvSpPr>
        <p:spPr>
          <a:xfrm>
            <a:off x="6786133" y="2974538"/>
            <a:ext cx="4895794" cy="74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      State = -1 : “Press To Start”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76EFCC-C053-05EF-63F4-285611627A84}"/>
              </a:ext>
            </a:extLst>
          </p:cNvPr>
          <p:cNvSpPr/>
          <p:nvPr/>
        </p:nvSpPr>
        <p:spPr>
          <a:xfrm>
            <a:off x="6786133" y="4298926"/>
            <a:ext cx="4895794" cy="74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      State = 0 : “Game In Progress”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A3AE19-B4BE-8F50-E908-D2B33FCE2EA1}"/>
              </a:ext>
            </a:extLst>
          </p:cNvPr>
          <p:cNvSpPr/>
          <p:nvPr/>
        </p:nvSpPr>
        <p:spPr>
          <a:xfrm>
            <a:off x="6786133" y="5620558"/>
            <a:ext cx="4895794" cy="7464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      State = 1 : “End Game [Press D]”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33A2CC6-4488-16F0-5DC2-064D19D7E5DC}"/>
              </a:ext>
            </a:extLst>
          </p:cNvPr>
          <p:cNvSpPr/>
          <p:nvPr/>
        </p:nvSpPr>
        <p:spPr>
          <a:xfrm>
            <a:off x="9017585" y="3875550"/>
            <a:ext cx="432890" cy="33322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D3EF0E0A-6C4D-23E7-1A3C-C97AE8BEFE8D}"/>
              </a:ext>
            </a:extLst>
          </p:cNvPr>
          <p:cNvSpPr/>
          <p:nvPr/>
        </p:nvSpPr>
        <p:spPr>
          <a:xfrm>
            <a:off x="9017585" y="5166352"/>
            <a:ext cx="432890" cy="33322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왼쪽으로 구부러짐 7">
            <a:extLst>
              <a:ext uri="{FF2B5EF4-FFF2-40B4-BE49-F238E27FC236}">
                <a16:creationId xmlns:a16="http://schemas.microsoft.com/office/drawing/2014/main" id="{038F7264-24A3-43C4-39D6-54315510BE7B}"/>
              </a:ext>
            </a:extLst>
          </p:cNvPr>
          <p:cNvSpPr/>
          <p:nvPr/>
        </p:nvSpPr>
        <p:spPr>
          <a:xfrm flipV="1">
            <a:off x="11908763" y="3092549"/>
            <a:ext cx="993930" cy="3159200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비디오 15">
            <a:hlinkClick r:id="" action="ppaction://media"/>
            <a:extLst>
              <a:ext uri="{FF2B5EF4-FFF2-40B4-BE49-F238E27FC236}">
                <a16:creationId xmlns:a16="http://schemas.microsoft.com/office/drawing/2014/main" id="{2D9E0B93-4FAE-0D0E-74A0-0C77E4D750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8826" y="6378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7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137"/>
    </mc:Choice>
    <mc:Fallback xmlns="">
      <p:transition advTm="15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과정 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시행 착오    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3000" b="1" dirty="0"/>
              <a:t>Bar </a:t>
            </a:r>
            <a:r>
              <a:rPr lang="ko-KR" altLang="en-US" sz="3000" b="1" dirty="0"/>
              <a:t>구현 실패 과정  </a:t>
            </a:r>
            <a:endParaRPr lang="en-US" altLang="ko-KR" sz="30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5840153" y="5292895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105708-BFCB-0695-27CA-08155D674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928" y="2525419"/>
            <a:ext cx="4744671" cy="3433284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2CCFDED-9096-45C7-3CEE-C04A89B4CFF2}"/>
              </a:ext>
            </a:extLst>
          </p:cNvPr>
          <p:cNvSpPr/>
          <p:nvPr/>
        </p:nvSpPr>
        <p:spPr>
          <a:xfrm>
            <a:off x="857928" y="6278021"/>
            <a:ext cx="4744671" cy="5469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직선의 방정식을 이용한 </a:t>
            </a:r>
            <a:r>
              <a:rPr lang="en-US" altLang="ko-KR" sz="2000" dirty="0"/>
              <a:t>Bar </a:t>
            </a:r>
            <a:r>
              <a:rPr lang="ko-KR" altLang="en-US" sz="2000" dirty="0"/>
              <a:t>영역 설정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6BBD30F-179D-BB68-1C3B-CC08AB04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783" y="2525419"/>
            <a:ext cx="6577660" cy="343328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7F089A-EF91-0E90-A854-33A6008F4FE4}"/>
              </a:ext>
            </a:extLst>
          </p:cNvPr>
          <p:cNvSpPr/>
          <p:nvPr/>
        </p:nvSpPr>
        <p:spPr>
          <a:xfrm>
            <a:off x="6369844" y="6278021"/>
            <a:ext cx="5865537" cy="5469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범위 지정과 직선의 방정식을 통한 </a:t>
            </a:r>
            <a:r>
              <a:rPr lang="en-US" altLang="ko-KR" sz="2000" dirty="0"/>
              <a:t>Bar </a:t>
            </a:r>
            <a:r>
              <a:rPr lang="ko-KR" altLang="en-US" sz="2000" dirty="0"/>
              <a:t>영역 설정 </a:t>
            </a:r>
          </a:p>
        </p:txBody>
      </p:sp>
      <p:pic>
        <p:nvPicPr>
          <p:cNvPr id="7" name="비디오 6">
            <a:hlinkClick r:id="" action="ppaction://media"/>
            <a:extLst>
              <a:ext uri="{FF2B5EF4-FFF2-40B4-BE49-F238E27FC236}">
                <a16:creationId xmlns:a16="http://schemas.microsoft.com/office/drawing/2014/main" id="{7420C56F-B7FB-85BC-2415-12F4F7E3B7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18826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1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415"/>
    </mc:Choice>
    <mc:Fallback xmlns="">
      <p:transition advTm="22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과정 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문제점     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3000" b="1" dirty="0"/>
              <a:t>게임을 실행하며 발생한 버그  </a:t>
            </a:r>
            <a:endParaRPr lang="en-US" altLang="ko-KR" sz="30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6213377" y="5292895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B25E8-DF66-FC26-1F16-6EFDC2114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890" y="2620516"/>
            <a:ext cx="3763191" cy="37889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568476-5687-8B89-A129-8864F32F10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138" y="2620515"/>
            <a:ext cx="3788967" cy="378896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6F3F6C-6D7F-0948-2514-357F08DD13A9}"/>
              </a:ext>
            </a:extLst>
          </p:cNvPr>
          <p:cNvSpPr/>
          <p:nvPr/>
        </p:nvSpPr>
        <p:spPr>
          <a:xfrm>
            <a:off x="2431530" y="6635020"/>
            <a:ext cx="2593910" cy="4545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Bar</a:t>
            </a:r>
            <a:r>
              <a:rPr lang="ko-KR" altLang="en-US" dirty="0"/>
              <a:t> 영역 중첩 문제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F6A56C0-F4BA-8C77-D1C3-9D8B6E173C55}"/>
              </a:ext>
            </a:extLst>
          </p:cNvPr>
          <p:cNvSpPr/>
          <p:nvPr/>
        </p:nvSpPr>
        <p:spPr>
          <a:xfrm>
            <a:off x="6976152" y="6635020"/>
            <a:ext cx="4040244" cy="4545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블록과 공의 부자연스러운 충돌</a:t>
            </a:r>
          </a:p>
        </p:txBody>
      </p:sp>
      <p:pic>
        <p:nvPicPr>
          <p:cNvPr id="12" name="비디오 11">
            <a:hlinkClick r:id="" action="ppaction://media"/>
            <a:extLst>
              <a:ext uri="{FF2B5EF4-FFF2-40B4-BE49-F238E27FC236}">
                <a16:creationId xmlns:a16="http://schemas.microsoft.com/office/drawing/2014/main" id="{664C6A24-F058-9B43-E1AA-858E37AEA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18826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747"/>
    </mc:Choice>
    <mc:Fallback xmlns="">
      <p:transition advTm="3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결론 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이번 프로젝트를 진행하며 느낀 점     </a:t>
            </a: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/>
              <a:t>GLUT</a:t>
            </a:r>
            <a:r>
              <a:rPr lang="ko-KR" altLang="en-US" sz="2400" b="1" dirty="0"/>
              <a:t>를 이용한 프로젝트는 처음이라 힘들었지만 재미있었다</a:t>
            </a:r>
            <a:r>
              <a:rPr lang="en-US" altLang="ko-KR" sz="2400" b="1" dirty="0"/>
              <a:t>.</a:t>
            </a: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무언가를 만들어 결과물을 도출하는 과정에서 자신감을 얻었다</a:t>
            </a:r>
            <a:r>
              <a:rPr lang="en-US" altLang="ko-KR" sz="2400" b="1" dirty="0"/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6493295" y="5012976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88F43-3623-0010-37CD-A1ED18C30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407" y="3097762"/>
            <a:ext cx="2776512" cy="2914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F3AB7D-C531-5958-EAD6-71EAB01443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276" y="3097762"/>
            <a:ext cx="2776512" cy="291487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CDF69BE-7DD9-428F-F8C7-01A955FFF56D}"/>
              </a:ext>
            </a:extLst>
          </p:cNvPr>
          <p:cNvSpPr/>
          <p:nvPr/>
        </p:nvSpPr>
        <p:spPr>
          <a:xfrm>
            <a:off x="4250446" y="4354592"/>
            <a:ext cx="562303" cy="4012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78DB1A-4BAF-18CB-2B26-33FBD2EE9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162" y="3097762"/>
            <a:ext cx="2776511" cy="2914876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C47CDA0-6DB0-1E48-EADD-4720334AC00B}"/>
              </a:ext>
            </a:extLst>
          </p:cNvPr>
          <p:cNvSpPr/>
          <p:nvPr/>
        </p:nvSpPr>
        <p:spPr>
          <a:xfrm>
            <a:off x="8192941" y="4354592"/>
            <a:ext cx="562303" cy="40121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8E2DC14-E026-263C-FF8F-0348E135AAD4}"/>
              </a:ext>
            </a:extLst>
          </p:cNvPr>
          <p:cNvSpPr/>
          <p:nvPr/>
        </p:nvSpPr>
        <p:spPr>
          <a:xfrm>
            <a:off x="1632857" y="6195885"/>
            <a:ext cx="1455575" cy="4731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Version_1</a:t>
            </a:r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A8C666-C967-A202-226F-1362891BE5E0}"/>
              </a:ext>
            </a:extLst>
          </p:cNvPr>
          <p:cNvSpPr/>
          <p:nvPr/>
        </p:nvSpPr>
        <p:spPr>
          <a:xfrm>
            <a:off x="5794875" y="6198183"/>
            <a:ext cx="1455575" cy="4731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Version_2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12D82B8-6ABC-36C2-8764-30973559A218}"/>
              </a:ext>
            </a:extLst>
          </p:cNvPr>
          <p:cNvSpPr/>
          <p:nvPr/>
        </p:nvSpPr>
        <p:spPr>
          <a:xfrm>
            <a:off x="9662629" y="6215264"/>
            <a:ext cx="1455575" cy="47317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Version_3</a:t>
            </a:r>
            <a:endParaRPr lang="ko-KR" altLang="en-US" dirty="0"/>
          </a:p>
        </p:txBody>
      </p:sp>
      <p:pic>
        <p:nvPicPr>
          <p:cNvPr id="10" name="비디오 9">
            <a:hlinkClick r:id="" action="ppaction://media"/>
            <a:extLst>
              <a:ext uri="{FF2B5EF4-FFF2-40B4-BE49-F238E27FC236}">
                <a16:creationId xmlns:a16="http://schemas.microsoft.com/office/drawing/2014/main" id="{4864B401-2994-76AB-2763-E012AF0F9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18826" y="7617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8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809"/>
    </mc:Choice>
    <mc:Fallback xmlns="">
      <p:transition advTm="11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B22C2-D457-8690-5AD3-FD87065DA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이상 발표를 마치겠습니다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pic>
        <p:nvPicPr>
          <p:cNvPr id="4" name="비디오 3">
            <a:hlinkClick r:id="" action="ppaction://media"/>
            <a:extLst>
              <a:ext uri="{FF2B5EF4-FFF2-40B4-BE49-F238E27FC236}">
                <a16:creationId xmlns:a16="http://schemas.microsoft.com/office/drawing/2014/main" id="{71CE44B6-1B03-6C6F-690B-206ACE2ED1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8826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2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62"/>
    </mc:Choice>
    <mc:Fallback xmlns="">
      <p:transition advTm="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컨셉 아트   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게임 설명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800" b="1" dirty="0"/>
              <a:t>컨셉 아트를 통한 게임 소개   </a:t>
            </a:r>
            <a:endParaRPr lang="en-US" altLang="ko-KR" sz="2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7843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7E38B0-90DA-A311-995C-8D582ED2A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58" y="2409986"/>
            <a:ext cx="4737867" cy="462788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1F5A738-1496-3471-E430-D6A4629C90A0}"/>
              </a:ext>
            </a:extLst>
          </p:cNvPr>
          <p:cNvSpPr/>
          <p:nvPr/>
        </p:nvSpPr>
        <p:spPr>
          <a:xfrm>
            <a:off x="6502834" y="5271680"/>
            <a:ext cx="6109703" cy="17042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RED </a:t>
            </a:r>
            <a:r>
              <a:rPr lang="ko-KR" altLang="en-US" sz="2400" b="1" dirty="0">
                <a:solidFill>
                  <a:srgbClr val="FF0000"/>
                </a:solidFill>
              </a:rPr>
              <a:t>블록</a:t>
            </a:r>
            <a:r>
              <a:rPr lang="en-US" altLang="ko-KR" sz="2400" b="1" dirty="0">
                <a:solidFill>
                  <a:srgbClr val="FF0000"/>
                </a:solidFill>
              </a:rPr>
              <a:t> </a:t>
            </a:r>
            <a:r>
              <a:rPr lang="ko-KR" altLang="en-US" sz="2400" dirty="0"/>
              <a:t>및 </a:t>
            </a:r>
            <a:r>
              <a:rPr lang="ko-KR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외부 경계</a:t>
            </a:r>
            <a:r>
              <a:rPr lang="ko-KR" altLang="en-US" sz="2400" dirty="0"/>
              <a:t>를 피해</a:t>
            </a:r>
            <a:endParaRPr lang="en-US" altLang="ko-KR" sz="2400" dirty="0"/>
          </a:p>
          <a:p>
            <a:pPr algn="ctr"/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ko-KR" altLang="en-US" sz="2400" dirty="0"/>
              <a:t>최대한 블록을 부수자</a:t>
            </a:r>
            <a:r>
              <a:rPr lang="en-US" altLang="ko-KR" sz="2400" dirty="0"/>
              <a:t>!</a:t>
            </a:r>
            <a:endParaRPr lang="ko-KR" altLang="en-US" sz="2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B47D56-A04A-97D8-CF37-560C426DDD80}"/>
              </a:ext>
            </a:extLst>
          </p:cNvPr>
          <p:cNvSpPr/>
          <p:nvPr/>
        </p:nvSpPr>
        <p:spPr>
          <a:xfrm>
            <a:off x="6502834" y="2458459"/>
            <a:ext cx="6109705" cy="7091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키보드 입력을 통해 중심 축을 기준으로 </a:t>
            </a:r>
            <a:r>
              <a:rPr lang="en-US" altLang="ko-KR" dirty="0"/>
              <a:t>Bar </a:t>
            </a:r>
            <a:r>
              <a:rPr lang="ko-KR" altLang="en-US" dirty="0"/>
              <a:t>회전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16412C-7354-322B-9BF4-015A19C1D8A6}"/>
              </a:ext>
            </a:extLst>
          </p:cNvPr>
          <p:cNvSpPr/>
          <p:nvPr/>
        </p:nvSpPr>
        <p:spPr>
          <a:xfrm>
            <a:off x="6496338" y="3475397"/>
            <a:ext cx="6109704" cy="1458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블록을 부수면 </a:t>
            </a:r>
            <a:r>
              <a:rPr lang="en-US" altLang="ko-KR" b="1" dirty="0">
                <a:solidFill>
                  <a:schemeClr val="tx1"/>
                </a:solidFill>
              </a:rPr>
              <a:t>+1</a:t>
            </a:r>
            <a:r>
              <a:rPr lang="ko-KR" altLang="en-US" dirty="0"/>
              <a:t>점 </a:t>
            </a:r>
            <a:r>
              <a:rPr lang="en-US" altLang="ko-KR" dirty="0"/>
              <a:t>, </a:t>
            </a:r>
            <a:r>
              <a:rPr lang="ko-KR" altLang="en-US" dirty="0"/>
              <a:t>외부 경계에 부딪치면 </a:t>
            </a:r>
            <a:r>
              <a:rPr lang="en-US" altLang="ko-KR" b="1" dirty="0"/>
              <a:t>-5</a:t>
            </a:r>
            <a:r>
              <a:rPr lang="ko-KR" altLang="en-US" dirty="0"/>
              <a:t>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RED</a:t>
            </a:r>
            <a:r>
              <a:rPr lang="ko-KR" altLang="en-US" dirty="0"/>
              <a:t> 블록에 부딪치면 </a:t>
            </a:r>
            <a:r>
              <a:rPr lang="ko-KR" altLang="en-US" b="1" dirty="0"/>
              <a:t>게임 종료</a:t>
            </a:r>
            <a:r>
              <a:rPr lang="ko-KR" altLang="en-US" dirty="0"/>
              <a:t> </a:t>
            </a:r>
          </a:p>
        </p:txBody>
      </p:sp>
      <p:pic>
        <p:nvPicPr>
          <p:cNvPr id="15" name="비디오 14">
            <a:hlinkClick r:id="" action="ppaction://media"/>
            <a:extLst>
              <a:ext uri="{FF2B5EF4-FFF2-40B4-BE49-F238E27FC236}">
                <a16:creationId xmlns:a16="http://schemas.microsoft.com/office/drawing/2014/main" id="{56767974-233A-D455-D058-4D5A12EB3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26468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2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200"/>
    </mc:Choice>
    <mc:Fallback xmlns="">
      <p:transition advTm="18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실행     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게임 시연 영상  </a:t>
            </a:r>
            <a:r>
              <a:rPr lang="ko-KR" altLang="en-US" sz="3000" b="1" dirty="0"/>
              <a:t>  </a:t>
            </a:r>
            <a:endParaRPr lang="en-US" altLang="ko-KR" sz="30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7843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 descr="텍스트, 전자기기, 벡터그래픽이(가) 표시된 사진&#10;&#10;자동 생성된 설명">
            <a:extLst>
              <a:ext uri="{FF2B5EF4-FFF2-40B4-BE49-F238E27FC236}">
                <a16:creationId xmlns:a16="http://schemas.microsoft.com/office/drawing/2014/main" id="{D7A449F4-01EE-C801-D7C3-DEDFF59FA3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8" y="1828799"/>
            <a:ext cx="4994297" cy="5028505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C387CCE-F019-08FA-A6EE-A65FC3C4F7FB}"/>
              </a:ext>
            </a:extLst>
          </p:cNvPr>
          <p:cNvSpPr/>
          <p:nvPr/>
        </p:nvSpPr>
        <p:spPr>
          <a:xfrm>
            <a:off x="7351130" y="1960696"/>
            <a:ext cx="4362916" cy="5971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S</a:t>
            </a:r>
            <a:r>
              <a:rPr lang="ko-KR" altLang="en-US" dirty="0"/>
              <a:t>를 누를 시 게임 시작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08C3181-0027-8FD1-A601-B6F20C95554C}"/>
              </a:ext>
            </a:extLst>
          </p:cNvPr>
          <p:cNvSpPr/>
          <p:nvPr/>
        </p:nvSpPr>
        <p:spPr>
          <a:xfrm>
            <a:off x="7351131" y="3199544"/>
            <a:ext cx="4362915" cy="8557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블록</a:t>
            </a:r>
            <a:r>
              <a:rPr lang="ko-KR" altLang="en-US" dirty="0"/>
              <a:t>을 부수면 </a:t>
            </a:r>
            <a:r>
              <a:rPr lang="en-US" altLang="ko-KR" b="1" dirty="0"/>
              <a:t>+1</a:t>
            </a:r>
            <a:r>
              <a:rPr lang="ko-KR" altLang="en-US" dirty="0"/>
              <a:t>점</a:t>
            </a:r>
            <a:endParaRPr lang="en-US" altLang="ko-KR" dirty="0"/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외부 경계</a:t>
            </a:r>
            <a:r>
              <a:rPr lang="ko-KR" altLang="en-US" dirty="0"/>
              <a:t>에 부딪치면 </a:t>
            </a:r>
            <a:r>
              <a:rPr lang="en-US" altLang="ko-KR" b="1" dirty="0">
                <a:solidFill>
                  <a:schemeClr val="tx1"/>
                </a:solidFill>
              </a:rPr>
              <a:t>-5</a:t>
            </a:r>
            <a:r>
              <a:rPr lang="ko-KR" altLang="en-US" dirty="0"/>
              <a:t>점 </a:t>
            </a:r>
            <a:endParaRPr lang="en-US" altLang="ko-KR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8A9079A-BE11-9119-54C5-E5EF47D43300}"/>
              </a:ext>
            </a:extLst>
          </p:cNvPr>
          <p:cNvSpPr/>
          <p:nvPr/>
        </p:nvSpPr>
        <p:spPr>
          <a:xfrm>
            <a:off x="7351131" y="4573189"/>
            <a:ext cx="4362915" cy="8443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중심의 </a:t>
            </a:r>
            <a:r>
              <a:rPr lang="en-US" altLang="ko-KR" b="1" dirty="0">
                <a:solidFill>
                  <a:srgbClr val="FF0000"/>
                </a:solidFill>
              </a:rPr>
              <a:t>RED</a:t>
            </a:r>
            <a:r>
              <a:rPr lang="ko-KR" altLang="en-US" b="1" dirty="0">
                <a:solidFill>
                  <a:srgbClr val="FF0000"/>
                </a:solidFill>
              </a:rPr>
              <a:t>블록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ko-KR" altLang="en-US" dirty="0"/>
              <a:t> 부술 시 게임 끝 </a:t>
            </a:r>
            <a:r>
              <a:rPr lang="en-US" altLang="ko-KR" dirty="0"/>
              <a:t> 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8AE1755-3199-DD3F-D049-75D199267D2A}"/>
              </a:ext>
            </a:extLst>
          </p:cNvPr>
          <p:cNvSpPr/>
          <p:nvPr/>
        </p:nvSpPr>
        <p:spPr>
          <a:xfrm>
            <a:off x="7351131" y="6041596"/>
            <a:ext cx="4362915" cy="59561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D</a:t>
            </a:r>
            <a:r>
              <a:rPr lang="ko-KR" altLang="en-US" dirty="0"/>
              <a:t>를 누를 시 처음 화면으로 </a:t>
            </a:r>
            <a:r>
              <a:rPr lang="en-US" altLang="ko-KR" dirty="0"/>
              <a:t> 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F2A5F90E-8470-F7B2-264B-C3DB809F32CA}"/>
              </a:ext>
            </a:extLst>
          </p:cNvPr>
          <p:cNvSpPr/>
          <p:nvPr/>
        </p:nvSpPr>
        <p:spPr>
          <a:xfrm>
            <a:off x="9316143" y="2730986"/>
            <a:ext cx="432890" cy="33322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7E7FF26-87B8-4EA2-E920-89FFE158F343}"/>
              </a:ext>
            </a:extLst>
          </p:cNvPr>
          <p:cNvSpPr/>
          <p:nvPr/>
        </p:nvSpPr>
        <p:spPr>
          <a:xfrm>
            <a:off x="9316143" y="4145169"/>
            <a:ext cx="432890" cy="33322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7E255CF-B998-DE2D-46FF-DED522090AC2}"/>
              </a:ext>
            </a:extLst>
          </p:cNvPr>
          <p:cNvSpPr/>
          <p:nvPr/>
        </p:nvSpPr>
        <p:spPr>
          <a:xfrm>
            <a:off x="9316143" y="5566384"/>
            <a:ext cx="432890" cy="333225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D5CC2618-B63B-85AF-A083-F3F13E8EC0F3}"/>
              </a:ext>
            </a:extLst>
          </p:cNvPr>
          <p:cNvSpPr/>
          <p:nvPr/>
        </p:nvSpPr>
        <p:spPr>
          <a:xfrm flipV="1">
            <a:off x="11970737" y="1960696"/>
            <a:ext cx="993930" cy="4527964"/>
          </a:xfrm>
          <a:prstGeom prst="curved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비디오 6">
            <a:hlinkClick r:id="" action="ppaction://media"/>
            <a:extLst>
              <a:ext uri="{FF2B5EF4-FFF2-40B4-BE49-F238E27FC236}">
                <a16:creationId xmlns:a16="http://schemas.microsoft.com/office/drawing/2014/main" id="{A870735D-C720-993C-770E-C52CE0D40B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8826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7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5794"/>
    </mc:Choice>
    <mc:Fallback xmlns="">
      <p:transition advTm="25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목표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5"/>
            <a:ext cx="12466451" cy="5748076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구현해야 할 내용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블록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외부 경계 </a:t>
            </a:r>
            <a:r>
              <a:rPr lang="en-US" altLang="ko-KR" sz="2400" b="1" dirty="0"/>
              <a:t>Bar </a:t>
            </a:r>
            <a:r>
              <a:rPr lang="ko-KR" altLang="en-US" sz="2400" b="1" dirty="0"/>
              <a:t>영역 설정 </a:t>
            </a:r>
            <a:endParaRPr lang="en-US" altLang="ko-KR" sz="2400" b="1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공이 블록에 부딪치는 위치에 따른 속도 변화 </a:t>
            </a:r>
            <a:endParaRPr lang="en-US" altLang="ko-KR" sz="2400" b="1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공의 외부 경계에 부딪칠 때 속도 변화</a:t>
            </a:r>
            <a:endParaRPr lang="en-US" altLang="ko-KR" sz="2400" b="1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공이 </a:t>
            </a:r>
            <a:r>
              <a:rPr lang="en-US" altLang="ko-KR" sz="2400" b="1" dirty="0"/>
              <a:t>Bar</a:t>
            </a:r>
            <a:r>
              <a:rPr lang="ko-KR" altLang="en-US" sz="2400" b="1" dirty="0"/>
              <a:t>에 부딪칠 때 속도 변화  </a:t>
            </a:r>
            <a:endParaRPr lang="en-US" altLang="ko-KR" sz="2400" b="1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키보드 입력에 대한 </a:t>
            </a:r>
            <a:r>
              <a:rPr lang="en-US" altLang="ko-KR" sz="2400" b="1" dirty="0"/>
              <a:t>Bar</a:t>
            </a:r>
            <a:r>
              <a:rPr lang="ko-KR" altLang="en-US" sz="2400" b="1" dirty="0"/>
              <a:t>의 회전 </a:t>
            </a:r>
            <a:endParaRPr lang="en-US" altLang="ko-KR" sz="2400" b="1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현재 상태를 화면에 출력 </a:t>
            </a:r>
            <a:r>
              <a:rPr lang="en-US" altLang="ko-KR" sz="2400" b="1" dirty="0"/>
              <a:t>[</a:t>
            </a:r>
            <a:r>
              <a:rPr lang="ko-KR" altLang="en-US" sz="2400" b="1" dirty="0"/>
              <a:t>시작 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게임 중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끝</a:t>
            </a:r>
            <a:r>
              <a:rPr lang="en-US" altLang="ko-KR" sz="2400" b="1" dirty="0"/>
              <a:t>]</a:t>
            </a: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공이 블록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외부경계에 부딪칠 때 점수 변화 </a:t>
            </a:r>
            <a:endParaRPr lang="en-US" altLang="ko-KR" sz="2400" b="1" dirty="0"/>
          </a:p>
          <a:p>
            <a:pPr lvl="1" fontAlgn="base">
              <a:lnSpc>
                <a:spcPct val="125000"/>
              </a:lnSpc>
            </a:pPr>
            <a:endParaRPr lang="en-US" altLang="ko-KR" sz="30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6213377" y="5292895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30B2422-F3D0-7C14-B6BD-CF1CFE649C94}"/>
              </a:ext>
            </a:extLst>
          </p:cNvPr>
          <p:cNvSpPr/>
          <p:nvPr/>
        </p:nvSpPr>
        <p:spPr>
          <a:xfrm>
            <a:off x="872358" y="5952677"/>
            <a:ext cx="2621903" cy="7993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영역 </a:t>
            </a:r>
            <a:r>
              <a:rPr lang="ko-KR" altLang="en-US" sz="3200" dirty="0"/>
              <a:t>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70A60C-3DF5-F573-AD7F-64E2C1D1E3D6}"/>
              </a:ext>
            </a:extLst>
          </p:cNvPr>
          <p:cNvSpPr/>
          <p:nvPr/>
        </p:nvSpPr>
        <p:spPr>
          <a:xfrm>
            <a:off x="4666289" y="5952677"/>
            <a:ext cx="2621903" cy="7993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 err="1"/>
              <a:t>반사식</a:t>
            </a:r>
            <a:r>
              <a:rPr lang="ko-KR" altLang="en-US" sz="2800" dirty="0"/>
              <a:t> 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B2F1F64-EEA4-7B8E-CB17-345F90B77760}"/>
              </a:ext>
            </a:extLst>
          </p:cNvPr>
          <p:cNvSpPr/>
          <p:nvPr/>
        </p:nvSpPr>
        <p:spPr>
          <a:xfrm>
            <a:off x="8460220" y="5959455"/>
            <a:ext cx="2621903" cy="7993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상태</a:t>
            </a:r>
          </a:p>
        </p:txBody>
      </p:sp>
      <p:sp>
        <p:nvSpPr>
          <p:cNvPr id="6" name="더하기 기호 5">
            <a:extLst>
              <a:ext uri="{FF2B5EF4-FFF2-40B4-BE49-F238E27FC236}">
                <a16:creationId xmlns:a16="http://schemas.microsoft.com/office/drawing/2014/main" id="{5CCC9890-E23E-DAB7-DE32-037327A15842}"/>
              </a:ext>
            </a:extLst>
          </p:cNvPr>
          <p:cNvSpPr/>
          <p:nvPr/>
        </p:nvSpPr>
        <p:spPr>
          <a:xfrm>
            <a:off x="3793823" y="6103972"/>
            <a:ext cx="559837" cy="565829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더하기 기호 13">
            <a:extLst>
              <a:ext uri="{FF2B5EF4-FFF2-40B4-BE49-F238E27FC236}">
                <a16:creationId xmlns:a16="http://schemas.microsoft.com/office/drawing/2014/main" id="{E50A01CE-2522-FDF9-F2BE-84A8AD7A6B27}"/>
              </a:ext>
            </a:extLst>
          </p:cNvPr>
          <p:cNvSpPr/>
          <p:nvPr/>
        </p:nvSpPr>
        <p:spPr>
          <a:xfrm>
            <a:off x="7592245" y="6111507"/>
            <a:ext cx="559837" cy="565829"/>
          </a:xfrm>
          <a:prstGeom prst="math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비디오 14">
            <a:hlinkClick r:id="" action="ppaction://media"/>
            <a:extLst>
              <a:ext uri="{FF2B5EF4-FFF2-40B4-BE49-F238E27FC236}">
                <a16:creationId xmlns:a16="http://schemas.microsoft.com/office/drawing/2014/main" id="{CAF6BB00-194B-07F2-DB19-8B7299F45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8826" y="-2749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374"/>
    </mc:Choice>
    <mc:Fallback xmlns="">
      <p:transition advTm="11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1C7F314-54E3-F499-BC2C-C2ED9069CD42}"/>
              </a:ext>
            </a:extLst>
          </p:cNvPr>
          <p:cNvSpPr/>
          <p:nvPr/>
        </p:nvSpPr>
        <p:spPr>
          <a:xfrm>
            <a:off x="872358" y="2586860"/>
            <a:ext cx="5693951" cy="4531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목표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통합 반사 코드 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2800" b="1" dirty="0"/>
              <a:t>Bar</a:t>
            </a:r>
            <a:r>
              <a:rPr lang="ko-KR" altLang="en-US" sz="2800" b="1" dirty="0"/>
              <a:t> 혹은 경계면에 닿았을 때 공이 </a:t>
            </a:r>
            <a:r>
              <a:rPr lang="ko-KR" altLang="en-US" sz="2800" b="1" dirty="0">
                <a:solidFill>
                  <a:srgbClr val="C00000"/>
                </a:solidFill>
              </a:rPr>
              <a:t>반사</a:t>
            </a:r>
            <a:r>
              <a:rPr lang="ko-KR" altLang="en-US" sz="2800" b="1" dirty="0"/>
              <a:t>되는 코드 구현 </a:t>
            </a:r>
            <a:r>
              <a:rPr lang="en-US" altLang="ko-KR" sz="2400" b="1" dirty="0"/>
              <a:t>[</a:t>
            </a:r>
            <a:r>
              <a:rPr lang="ko-KR" altLang="en-US" sz="2400" b="1" dirty="0"/>
              <a:t>교재 </a:t>
            </a:r>
            <a:r>
              <a:rPr lang="en-US" altLang="ko-KR" sz="2400" b="1" dirty="0"/>
              <a:t>p67 </a:t>
            </a:r>
            <a:r>
              <a:rPr lang="ko-KR" altLang="en-US" sz="2400" b="1" dirty="0"/>
              <a:t>참고</a:t>
            </a:r>
            <a:r>
              <a:rPr lang="en-US" altLang="ko-KR" sz="2400" b="1" dirty="0"/>
              <a:t>]</a:t>
            </a:r>
            <a:r>
              <a:rPr lang="ko-KR" altLang="en-US" sz="2400" b="1" dirty="0"/>
              <a:t>   </a:t>
            </a:r>
            <a:endParaRPr lang="en-US" altLang="ko-KR" sz="24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6213377" y="5292895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9E4D46-D41C-B673-FE64-A0B8896AF3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634" y="2671455"/>
            <a:ext cx="3345079" cy="2458599"/>
          </a:xfrm>
          <a:prstGeom prst="rect">
            <a:avLst/>
          </a:prstGeom>
          <a:ln w="28575">
            <a:noFill/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014C82-849C-43A7-3C0A-B95B12349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826" y="5214649"/>
            <a:ext cx="5528442" cy="1832919"/>
          </a:xfrm>
          <a:prstGeom prst="rect">
            <a:avLst/>
          </a:prstGeom>
          <a:ln w="28575">
            <a:noFill/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2D11C7-CB12-1F41-788D-506EC3426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371" y="2586860"/>
            <a:ext cx="5430634" cy="4557704"/>
          </a:xfrm>
          <a:prstGeom prst="rect">
            <a:avLst/>
          </a:prstGeom>
        </p:spPr>
      </p:pic>
      <p:pic>
        <p:nvPicPr>
          <p:cNvPr id="7" name="비디오 6">
            <a:hlinkClick r:id="" action="ppaction://media"/>
            <a:extLst>
              <a:ext uri="{FF2B5EF4-FFF2-40B4-BE49-F238E27FC236}">
                <a16:creationId xmlns:a16="http://schemas.microsoft.com/office/drawing/2014/main" id="{9F576602-8059-0AFB-2823-DBB13AC421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18826" y="-7132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906"/>
    </mc:Choice>
    <mc:Fallback xmlns="">
      <p:transition advTm="20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목표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공 영역     </a:t>
            </a:r>
          </a:p>
          <a:p>
            <a:pPr lvl="1" fontAlgn="base">
              <a:lnSpc>
                <a:spcPct val="125000"/>
              </a:lnSpc>
            </a:pPr>
            <a:r>
              <a:rPr lang="ko-KR" altLang="en-US" sz="2800" b="1" dirty="0"/>
              <a:t>작은 공이 큰 원에 부딪치는 이벤트가 발생하는 영역 지정 </a:t>
            </a:r>
            <a:endParaRPr lang="en-US" altLang="ko-KR" sz="2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6213377" y="5292895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43FF1D-C525-0C2A-6492-4181BEC55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6769" y="2538962"/>
            <a:ext cx="3947338" cy="39107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087E58-7B8E-94D4-E8D0-806DABDDE1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68" y="2631235"/>
            <a:ext cx="3818516" cy="3818516"/>
          </a:xfrm>
          <a:prstGeom prst="rect">
            <a:avLst/>
          </a:prstGeom>
        </p:spPr>
      </p:pic>
      <p:pic>
        <p:nvPicPr>
          <p:cNvPr id="10" name="비디오 9">
            <a:hlinkClick r:id="" action="ppaction://media"/>
            <a:extLst>
              <a:ext uri="{FF2B5EF4-FFF2-40B4-BE49-F238E27FC236}">
                <a16:creationId xmlns:a16="http://schemas.microsoft.com/office/drawing/2014/main" id="{397388A4-9643-4362-8D04-1815DA0CFF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48833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5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119"/>
    </mc:Choice>
    <mc:Fallback xmlns="">
      <p:transition advTm="21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목표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en-US" altLang="ko-KR" sz="3000" dirty="0"/>
              <a:t>Bar</a:t>
            </a:r>
            <a:r>
              <a:rPr lang="ko-KR" altLang="en-US" sz="3000" dirty="0"/>
              <a:t> 움직임   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800" b="1" dirty="0"/>
              <a:t>회전 좌표를 이용한</a:t>
            </a:r>
            <a:r>
              <a:rPr lang="en-US" altLang="ko-KR" sz="2800" b="1" dirty="0"/>
              <a:t> bar</a:t>
            </a:r>
            <a:r>
              <a:rPr lang="ko-KR" altLang="en-US" sz="2800" b="1" dirty="0"/>
              <a:t> 이동 구현</a:t>
            </a:r>
            <a:endParaRPr lang="en-US" altLang="ko-KR" sz="2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6213377" y="5292895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5BF94-76B6-7397-81ED-7C127A719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58" y="2660466"/>
            <a:ext cx="5886827" cy="398865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7B2D6D-65F9-849F-EB36-908EDE1F5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09" y="2660467"/>
            <a:ext cx="3988650" cy="3988650"/>
          </a:xfrm>
          <a:prstGeom prst="rect">
            <a:avLst/>
          </a:prstGeom>
        </p:spPr>
      </p:pic>
      <p:pic>
        <p:nvPicPr>
          <p:cNvPr id="8" name="비디오 7">
            <a:hlinkClick r:id="" action="ppaction://media"/>
            <a:extLst>
              <a:ext uri="{FF2B5EF4-FFF2-40B4-BE49-F238E27FC236}">
                <a16:creationId xmlns:a16="http://schemas.microsoft.com/office/drawing/2014/main" id="{EB1EF58B-FB85-CDB2-392B-A5F9AA5391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74103" y="4978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1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971"/>
    </mc:Choice>
    <mc:Fallback xmlns="">
      <p:transition advTm="16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목표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en-US" altLang="ko-KR" sz="3000" dirty="0"/>
              <a:t>Bar </a:t>
            </a:r>
            <a:r>
              <a:rPr lang="ko-KR" altLang="en-US" sz="3000" dirty="0"/>
              <a:t>영역   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2800" b="1" dirty="0"/>
              <a:t>Bar</a:t>
            </a:r>
            <a:r>
              <a:rPr lang="ko-KR" altLang="en-US" sz="2800" b="1" dirty="0"/>
              <a:t>에 공이 부딪치는 </a:t>
            </a:r>
            <a:r>
              <a:rPr lang="ko-KR" altLang="en-US" sz="2800" b="1" dirty="0">
                <a:solidFill>
                  <a:srgbClr val="C00000"/>
                </a:solidFill>
              </a:rPr>
              <a:t>영역</a:t>
            </a:r>
            <a:r>
              <a:rPr lang="ko-KR" altLang="en-US" sz="2800" b="1" dirty="0"/>
              <a:t> 지정  </a:t>
            </a:r>
            <a:endParaRPr lang="en-US" altLang="ko-KR" sz="2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6213377" y="5292895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00FC40-9253-46A6-3D6E-DCA04A1D6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358" y="2753658"/>
            <a:ext cx="6741422" cy="36960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7D955DF-9043-D540-ED9F-EA27DF46DD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723" y="2753657"/>
            <a:ext cx="3696093" cy="3696093"/>
          </a:xfrm>
          <a:prstGeom prst="rect">
            <a:avLst/>
          </a:prstGeom>
        </p:spPr>
      </p:pic>
      <p:pic>
        <p:nvPicPr>
          <p:cNvPr id="5" name="비디오 4">
            <a:hlinkClick r:id="" action="ppaction://media"/>
            <a:extLst>
              <a:ext uri="{FF2B5EF4-FFF2-40B4-BE49-F238E27FC236}">
                <a16:creationId xmlns:a16="http://schemas.microsoft.com/office/drawing/2014/main" id="{159BDD77-FCAE-0F09-D318-C91A2289B1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18826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4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591"/>
    </mc:Choice>
    <mc:Fallback xmlns="">
      <p:transition advTm="1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Arial"/>
                <a:ea typeface="맑은 고딕"/>
                <a:cs typeface="Arial"/>
              </a:rPr>
              <a:t>목표 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블록 영역 및 반사코드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800" b="1" dirty="0"/>
              <a:t>블록에 공이 부딪칠 때 </a:t>
            </a:r>
            <a:r>
              <a:rPr lang="ko-KR" altLang="en-US" sz="2800" b="1" dirty="0">
                <a:solidFill>
                  <a:srgbClr val="C00000"/>
                </a:solidFill>
              </a:rPr>
              <a:t>영역</a:t>
            </a:r>
            <a:r>
              <a:rPr lang="ko-KR" altLang="en-US" sz="2800" b="1" dirty="0"/>
              <a:t> 및 블록 방향에 따른 </a:t>
            </a:r>
            <a:r>
              <a:rPr lang="ko-KR" altLang="en-US" sz="2800" b="1" dirty="0">
                <a:solidFill>
                  <a:srgbClr val="C00000"/>
                </a:solidFill>
              </a:rPr>
              <a:t>반사</a:t>
            </a:r>
            <a:r>
              <a:rPr lang="ko-KR" altLang="en-US" sz="2800" b="1" dirty="0"/>
              <a:t> 코드 구현  </a:t>
            </a:r>
            <a:r>
              <a:rPr lang="ko-KR" altLang="en-US" sz="3000" b="1" dirty="0"/>
              <a:t> </a:t>
            </a:r>
            <a:endParaRPr lang="en-US" altLang="ko-KR" sz="30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0108AC-27BA-47E8-A8F0-CDB52F0C8F0D}"/>
              </a:ext>
            </a:extLst>
          </p:cNvPr>
          <p:cNvCxnSpPr/>
          <p:nvPr/>
        </p:nvCxnSpPr>
        <p:spPr>
          <a:xfrm>
            <a:off x="0" y="7259381"/>
            <a:ext cx="13439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84AC9522-BFA0-4BE2-BAC5-960F2113F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58" y="-137047"/>
            <a:ext cx="1343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A17B1-F577-49DD-81EB-A271BDB4D948}"/>
              </a:ext>
            </a:extLst>
          </p:cNvPr>
          <p:cNvSpPr txBox="1"/>
          <p:nvPr/>
        </p:nvSpPr>
        <p:spPr>
          <a:xfrm>
            <a:off x="7137107" y="5376870"/>
            <a:ext cx="572756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0B7682-90C2-82F2-9556-53E347105E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596"/>
          <a:stretch/>
        </p:blipFill>
        <p:spPr>
          <a:xfrm>
            <a:off x="1168159" y="2703191"/>
            <a:ext cx="4753383" cy="39509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478F92E8-902F-E870-FC1D-D09EA2DE1D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0"/>
          <a:stretch/>
        </p:blipFill>
        <p:spPr>
          <a:xfrm>
            <a:off x="7150216" y="4888448"/>
            <a:ext cx="3345492" cy="17690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A6C5A3-1B05-C96D-D31E-B5FA8ABFC20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27"/>
          <a:stretch/>
        </p:blipFill>
        <p:spPr>
          <a:xfrm>
            <a:off x="7137107" y="2703191"/>
            <a:ext cx="3358601" cy="1769083"/>
          </a:xfrm>
          <a:prstGeom prst="rect">
            <a:avLst/>
          </a:prstGeom>
        </p:spPr>
      </p:pic>
      <p:pic>
        <p:nvPicPr>
          <p:cNvPr id="13" name="비디오 12">
            <a:hlinkClick r:id="" action="ppaction://media"/>
            <a:extLst>
              <a:ext uri="{FF2B5EF4-FFF2-40B4-BE49-F238E27FC236}">
                <a16:creationId xmlns:a16="http://schemas.microsoft.com/office/drawing/2014/main" id="{9F281610-F54B-0B35-862E-8B2E5EC00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18826" y="0"/>
            <a:ext cx="2520949" cy="18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6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810"/>
    </mc:Choice>
    <mc:Fallback xmlns="">
      <p:transition advTm="15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92327B1B1236F429BC2D8EE4262AA66" ma:contentTypeVersion="2" ma:contentTypeDescription="새 문서를 만듭니다." ma:contentTypeScope="" ma:versionID="93a9350455c131ebf762438d03a32434">
  <xsd:schema xmlns:xsd="http://www.w3.org/2001/XMLSchema" xmlns:xs="http://www.w3.org/2001/XMLSchema" xmlns:p="http://schemas.microsoft.com/office/2006/metadata/properties" xmlns:ns2="51a133a0-0b3a-4a67-84cb-40421336170a" targetNamespace="http://schemas.microsoft.com/office/2006/metadata/properties" ma:root="true" ma:fieldsID="44412f0d7e86bf0d502617b36303709c" ns2:_="">
    <xsd:import namespace="51a133a0-0b3a-4a67-84cb-4042133617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133a0-0b3a-4a67-84cb-404213361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21AA01-6880-4F63-AA8F-9479E295A0F6}">
  <ds:schemaRefs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51a133a0-0b3a-4a67-84cb-40421336170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A35D1D4-8DE2-4409-BC6E-3F574E6BD5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F0064C-971D-4BC9-B795-D1174A7C57D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1a133a0-0b3a-4a67-84cb-40421336170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5315</TotalTime>
  <Words>925</Words>
  <Application>Microsoft Office PowerPoint</Application>
  <PresentationFormat>사용자 지정</PresentationFormat>
  <Paragraphs>119</Paragraphs>
  <Slides>15</Slides>
  <Notes>15</Notes>
  <HiddenSlides>0</HiddenSlides>
  <MMClips>15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Wingdings</vt:lpstr>
      <vt:lpstr>Office 테마</vt:lpstr>
      <vt:lpstr>PowerPoint 프레젠테이션</vt:lpstr>
      <vt:lpstr>컨셉 아트    </vt:lpstr>
      <vt:lpstr>실행      </vt:lpstr>
      <vt:lpstr>목표 </vt:lpstr>
      <vt:lpstr>목표 </vt:lpstr>
      <vt:lpstr>목표 </vt:lpstr>
      <vt:lpstr>목표 </vt:lpstr>
      <vt:lpstr>목표 </vt:lpstr>
      <vt:lpstr>목표 </vt:lpstr>
      <vt:lpstr>목표 </vt:lpstr>
      <vt:lpstr>목표 </vt:lpstr>
      <vt:lpstr>과정  </vt:lpstr>
      <vt:lpstr>과정  </vt:lpstr>
      <vt:lpstr>결론  </vt:lpstr>
      <vt:lpstr>이상 발표를 마치겠습니다.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[애니형]심플한 블루 패턴(자동완성형포함)</dc:title>
  <dc:creator>피피티월드(http://www.pptworld.co.kr)</dc:creator>
  <dc:description>본 저작물의 저작권은 피피티월드에 있습니다.
- (주)지커뮤니케이션</dc:description>
  <cp:lastModifiedBy>오세현</cp:lastModifiedBy>
  <cp:revision>336</cp:revision>
  <cp:lastPrinted>2021-06-02T01:54:29Z</cp:lastPrinted>
  <dcterms:created xsi:type="dcterms:W3CDTF">2013-02-15T08:00:52Z</dcterms:created>
  <dcterms:modified xsi:type="dcterms:W3CDTF">2022-06-01T10:35:03Z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0x010100092327B1B1236F429BC2D8EE4262AA66</vt:lpwstr>
  </property>
</Properties>
</file>